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8" r:id="rId5"/>
    <p:sldId id="259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72" r:id="rId14"/>
    <p:sldId id="273" r:id="rId15"/>
    <p:sldId id="274" r:id="rId16"/>
    <p:sldId id="275" r:id="rId17"/>
    <p:sldId id="270" r:id="rId18"/>
    <p:sldId id="269" r:id="rId19"/>
    <p:sldId id="271" r:id="rId20"/>
    <p:sldId id="268" r:id="rId2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4F9FF"/>
    <a:srgbClr val="32728D"/>
    <a:srgbClr val="C2DBE2"/>
    <a:srgbClr val="BACC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3FC366-BB54-526E-0772-48DA5B3161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FAFF34B-7C71-5F84-F275-D45DD3E46E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8EC9844-207E-C385-B37A-552CEBE8E4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3B64-53B0-4C97-A57A-09D938481A29}" type="datetimeFigureOut">
              <a:rPr lang="pt-BR" smtClean="0"/>
              <a:t>26/04/2024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B2648A4-B976-98EC-6373-6E70EC39B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0B731DF-5D23-CDBB-8B83-6600651046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4D679-C971-48F8-A84B-13D240799C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94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4FE52-2260-4C12-EB66-70A5E327D7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01AE325-355F-3ED1-3449-D0E5F50970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E7B42F-D497-3F5E-9C46-61EF5B45A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3B64-53B0-4C97-A57A-09D938481A29}" type="datetimeFigureOut">
              <a:rPr lang="pt-BR" smtClean="0"/>
              <a:t>26/04/2024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2604214-AE92-87FF-1A71-570659CF1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069DF57-1714-CD53-C716-0D237DBF8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4D679-C971-48F8-A84B-13D240799C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57719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27921AD-4E5E-0D41-DDE5-9FA1D449198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F530712F-5898-2A39-3223-20CDE6F872B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C8EAE64-1F86-40B0-0FC2-285F5CADB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3B64-53B0-4C97-A57A-09D938481A29}" type="datetimeFigureOut">
              <a:rPr lang="pt-BR" smtClean="0"/>
              <a:t>26/04/2024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24AEE203-F448-A0F2-EEBC-3DB4D1E16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23B8A1-E58A-F622-338E-AE4056FEB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4D679-C971-48F8-A84B-13D240799C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804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4518F6-20F1-FEB2-A840-D06FCDCAA6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DF763A-F0A4-398B-0AC9-C266EB59C6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82CA167-5B12-0C37-CCF7-E1D4852405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3B64-53B0-4C97-A57A-09D938481A29}" type="datetimeFigureOut">
              <a:rPr lang="pt-BR" smtClean="0"/>
              <a:t>26/04/2024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7BDDD8C-DA39-136B-F5C8-19003AFD8B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E40905A-C54E-F439-8E18-4C22D244F0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4D679-C971-48F8-A84B-13D240799C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4320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2A37B-85DA-8E58-4274-46A59E680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1E9F9F1-95C0-63E2-9031-A129DC2AF7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59E7F12-D1D7-4E79-9AF0-0DE17F3AA9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3B64-53B0-4C97-A57A-09D938481A29}" type="datetimeFigureOut">
              <a:rPr lang="pt-BR" smtClean="0"/>
              <a:t>26/04/2024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AD466A9-A10E-CDAF-6D6F-5D1D0DAFBC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913645C-6623-1E9F-9DE5-05E1293959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4D679-C971-48F8-A84B-13D240799C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42922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DE5A35-DCDB-319C-F475-1AA886912A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647D56E-7623-D029-F4D8-BEA051AB29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1DE4A061-24DA-1434-5BE4-E55DBDC6BE5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9462E2A-7FD1-0ACE-226E-5BA3A4659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3B64-53B0-4C97-A57A-09D938481A29}" type="datetimeFigureOut">
              <a:rPr lang="pt-BR" smtClean="0"/>
              <a:t>26/04/2024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09E70C5-979F-F092-F11B-65E622565C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5F0690-3348-B364-FEFD-FCD9C9F13A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4D679-C971-48F8-A84B-13D240799C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5371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BDF620-C191-C1C6-C519-50B42DC3F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8A4BB20-4DF7-2FB5-6E3C-AA82E09497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B829995-AC50-A099-B202-56C783EC7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9F85F71-4486-9B43-A52B-182A94DD31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CF33166-3AF1-3CAC-820C-6C0507BB79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79E8DFD-3AC8-1253-7C66-BDB9DE37D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3B64-53B0-4C97-A57A-09D938481A29}" type="datetimeFigureOut">
              <a:rPr lang="pt-BR" smtClean="0"/>
              <a:t>26/04/2024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34899CA-DC64-F990-6794-BC3623615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A483C553-1F56-71B1-B600-E41B3DA95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4D679-C971-48F8-A84B-13D240799C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56586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AC49E1-E7AF-F3AE-BE44-2A24FCD92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B000374D-39EA-B05F-1B9A-13C174C0EC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3B64-53B0-4C97-A57A-09D938481A29}" type="datetimeFigureOut">
              <a:rPr lang="pt-BR" smtClean="0"/>
              <a:t>26/04/2024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D0371BD-871D-B037-46ED-59B97EE838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CB23DA4-67C2-B43B-F7DD-18640C588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4D679-C971-48F8-A84B-13D240799C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45934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A1125738-EFFC-8444-5BC7-EF9D9A8BE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3B64-53B0-4C97-A57A-09D938481A29}" type="datetimeFigureOut">
              <a:rPr lang="pt-BR" smtClean="0"/>
              <a:t>26/04/2024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E55BAFF3-9B9A-D25C-0100-A4A9ED828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36DD3E7-3E1D-5E0A-0E12-85533D0690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4D679-C971-48F8-A84B-13D240799C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39496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AA01AC4-4139-9BE2-BC83-E1B22F48E2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DF6D91A-071D-EA05-33EF-8660DCDFD6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0FB99BC-BB98-7517-0F0E-A990B4842F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A2EF176-6518-1362-ECBE-76C6BCD13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3B64-53B0-4C97-A57A-09D938481A29}" type="datetimeFigureOut">
              <a:rPr lang="pt-BR" smtClean="0"/>
              <a:t>26/04/2024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D1A54F3-890E-2405-14BB-F0984D09B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AF1021F-BBA2-B3E1-3176-76CF8A9C3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4D679-C971-48F8-A84B-13D240799C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088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80950D-9888-D622-335E-CF9E92E33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8759ED2-4923-1AFB-9B1B-B11D4BB4852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46FDCC4-304F-F624-6A38-A022D998A1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689C12-1940-A7D2-A8E0-A2A63C727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363B64-53B0-4C97-A57A-09D938481A29}" type="datetimeFigureOut">
              <a:rPr lang="pt-BR" smtClean="0"/>
              <a:t>26/04/2024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0DAFF297-2435-01A0-AD3A-8D83A5E7C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BB1A3E75-9057-B7AB-9F5F-D07591FC4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4D679-C971-48F8-A84B-13D240799C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26971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B551A93-DF85-D5D0-AC24-0239EB3B58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480C42F-27F2-FD85-56AA-BA952AA39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14B1D95-7354-55DE-1059-B83CD5ACB3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363B64-53B0-4C97-A57A-09D938481A29}" type="datetimeFigureOut">
              <a:rPr lang="pt-BR" smtClean="0"/>
              <a:t>26/04/2024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F6B928-EA9E-484C-46D8-54FE6BF128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9026614-A158-3B08-7205-A0C9C2A9B9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4D679-C971-48F8-A84B-13D240799CF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364056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18" Type="http://schemas.openxmlformats.org/officeDocument/2006/relationships/image" Target="../media/image18.gif"/><Relationship Id="rId26" Type="http://schemas.openxmlformats.org/officeDocument/2006/relationships/image" Target="../media/image26.png"/><Relationship Id="rId3" Type="http://schemas.openxmlformats.org/officeDocument/2006/relationships/image" Target="../media/image3.svg"/><Relationship Id="rId21" Type="http://schemas.openxmlformats.org/officeDocument/2006/relationships/image" Target="../media/image21.gif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17" Type="http://schemas.openxmlformats.org/officeDocument/2006/relationships/image" Target="../media/image17.svg"/><Relationship Id="rId25" Type="http://schemas.openxmlformats.org/officeDocument/2006/relationships/image" Target="../media/image25.png"/><Relationship Id="rId2" Type="http://schemas.openxmlformats.org/officeDocument/2006/relationships/image" Target="../media/image2.png"/><Relationship Id="rId16" Type="http://schemas.openxmlformats.org/officeDocument/2006/relationships/image" Target="../media/image16.png"/><Relationship Id="rId20" Type="http://schemas.openxmlformats.org/officeDocument/2006/relationships/image" Target="../media/image20.gi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gif"/><Relationship Id="rId24" Type="http://schemas.openxmlformats.org/officeDocument/2006/relationships/image" Target="../media/image24.svg"/><Relationship Id="rId5" Type="http://schemas.openxmlformats.org/officeDocument/2006/relationships/image" Target="../media/image5.svg"/><Relationship Id="rId15" Type="http://schemas.openxmlformats.org/officeDocument/2006/relationships/image" Target="../media/image15.svg"/><Relationship Id="rId23" Type="http://schemas.openxmlformats.org/officeDocument/2006/relationships/image" Target="../media/image23.png"/><Relationship Id="rId28" Type="http://schemas.openxmlformats.org/officeDocument/2006/relationships/image" Target="../media/image28.svg"/><Relationship Id="rId10" Type="http://schemas.openxmlformats.org/officeDocument/2006/relationships/image" Target="../media/image10.gif"/><Relationship Id="rId19" Type="http://schemas.openxmlformats.org/officeDocument/2006/relationships/image" Target="../media/image19.gif"/><Relationship Id="rId4" Type="http://schemas.openxmlformats.org/officeDocument/2006/relationships/image" Target="../media/image4.png"/><Relationship Id="rId9" Type="http://schemas.openxmlformats.org/officeDocument/2006/relationships/image" Target="../media/image9.gif"/><Relationship Id="rId14" Type="http://schemas.openxmlformats.org/officeDocument/2006/relationships/image" Target="../media/image14.png"/><Relationship Id="rId22" Type="http://schemas.openxmlformats.org/officeDocument/2006/relationships/image" Target="../media/image22.gif"/><Relationship Id="rId27" Type="http://schemas.openxmlformats.org/officeDocument/2006/relationships/image" Target="../media/image27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limaciellima.atlassian.net/jira/software/projects/PAU/boards/2?selectedIssue=PAU1&amp;atlOrigin=eyJpIjoiM2YyNjFjNDliMmExNDczOWE4OTg2ODhjN2YzNmQ3ZTMiLCJwIjoiaiJ9" TargetMode="External"/><Relationship Id="rId3" Type="http://schemas.openxmlformats.org/officeDocument/2006/relationships/image" Target="../media/image55.png"/><Relationship Id="rId7" Type="http://schemas.openxmlformats.org/officeDocument/2006/relationships/hyperlink" Target="https://miro.com/app/board/uXjVKOiNJ6I=/?share_link_id=953394015042" TargetMode="Externa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10" Type="http://schemas.openxmlformats.org/officeDocument/2006/relationships/hyperlink" Target="https://www.figma.com/file/dvUUJmBGz7Teol1Lxo5Ioh/UserCar?type=design&amp;node-id=14%3A3&amp;mode=design&amp;t=hmIZnH6rqJjXt9cM-1" TargetMode="External"/><Relationship Id="rId4" Type="http://schemas.openxmlformats.org/officeDocument/2006/relationships/hyperlink" Target="https://github.com/leandrolima25/App_UserCar_Dealer_ver01.git" TargetMode="External"/><Relationship Id="rId9" Type="http://schemas.openxmlformats.org/officeDocument/2006/relationships/image" Target="../media/image5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AutoShape 2" descr="Generated from prompt">
            <a:extLst>
              <a:ext uri="{FF2B5EF4-FFF2-40B4-BE49-F238E27FC236}">
                <a16:creationId xmlns:a16="http://schemas.microsoft.com/office/drawing/2014/main" id="{9DBE327C-47B2-45A1-5C07-C77734F8B0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5" name="AutoShape 4" descr="Generated from prompt">
            <a:extLst>
              <a:ext uri="{FF2B5EF4-FFF2-40B4-BE49-F238E27FC236}">
                <a16:creationId xmlns:a16="http://schemas.microsoft.com/office/drawing/2014/main" id="{9585FDAD-8021-D3D4-5926-731DFA96671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8" name="AutoShape 6" descr="Generated from prompt">
            <a:extLst>
              <a:ext uri="{FF2B5EF4-FFF2-40B4-BE49-F238E27FC236}">
                <a16:creationId xmlns:a16="http://schemas.microsoft.com/office/drawing/2014/main" id="{4E4AD02C-927C-3D82-F1EE-4F05005675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48400" y="35814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10" name="Imagem 9" descr="Interface gráfica do usuário&#10;&#10;Descrição gerada automaticamente">
            <a:extLst>
              <a:ext uri="{FF2B5EF4-FFF2-40B4-BE49-F238E27FC236}">
                <a16:creationId xmlns:a16="http://schemas.microsoft.com/office/drawing/2014/main" id="{96FBF437-07AA-A959-1CC4-7C173D9E90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6858000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0FC957FC-F16F-6DBB-0A12-7CBE92766ABA}"/>
              </a:ext>
            </a:extLst>
          </p:cNvPr>
          <p:cNvSpPr/>
          <p:nvPr/>
        </p:nvSpPr>
        <p:spPr>
          <a:xfrm>
            <a:off x="6859524" y="0"/>
            <a:ext cx="5332476" cy="6858000"/>
          </a:xfrm>
          <a:prstGeom prst="rect">
            <a:avLst/>
          </a:prstGeom>
          <a:solidFill>
            <a:srgbClr val="32728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A8CD5DE-C5E9-770C-041E-3C2F71A2A43C}"/>
              </a:ext>
            </a:extLst>
          </p:cNvPr>
          <p:cNvSpPr txBox="1"/>
          <p:nvPr/>
        </p:nvSpPr>
        <p:spPr>
          <a:xfrm>
            <a:off x="6858000" y="5007066"/>
            <a:ext cx="5334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Unidade: Pontifícia Universidade Católica do Rio de Janeiro - PUC-Rio</a:t>
            </a:r>
          </a:p>
          <a:p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Curso: Pós Graduação Engenharia da Computação</a:t>
            </a:r>
          </a:p>
          <a:p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Sprint: Gestão Ágil de Projetos e Produtos</a:t>
            </a:r>
          </a:p>
          <a:p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Projeto: App </a:t>
            </a:r>
            <a:r>
              <a:rPr lang="pt-BR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UserCar</a:t>
            </a:r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12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Dealer</a:t>
            </a:r>
            <a:endParaRPr lang="pt-BR" sz="12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Aluno: Leandro Maciel Lima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D3A53C6-C6C8-0AED-6731-0C3ADFFB09FE}"/>
              </a:ext>
            </a:extLst>
          </p:cNvPr>
          <p:cNvSpPr txBox="1"/>
          <p:nvPr/>
        </p:nvSpPr>
        <p:spPr>
          <a:xfrm>
            <a:off x="6858000" y="1481934"/>
            <a:ext cx="53324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pt-BR" sz="4000" b="1" dirty="0">
              <a:solidFill>
                <a:schemeClr val="bg1"/>
              </a:solidFill>
            </a:endParaRPr>
          </a:p>
          <a:p>
            <a:pPr algn="ctr"/>
            <a:r>
              <a:rPr lang="pt-BR" sz="4000" b="1" dirty="0" err="1">
                <a:solidFill>
                  <a:schemeClr val="bg1"/>
                </a:solidFill>
              </a:rPr>
              <a:t>UserCar</a:t>
            </a:r>
            <a:r>
              <a:rPr lang="pt-BR" sz="4000" b="1" dirty="0">
                <a:solidFill>
                  <a:schemeClr val="bg1"/>
                </a:solidFill>
              </a:rPr>
              <a:t> </a:t>
            </a:r>
            <a:r>
              <a:rPr lang="pt-BR" sz="4000" b="1" dirty="0" err="1">
                <a:solidFill>
                  <a:schemeClr val="bg1"/>
                </a:solidFill>
              </a:rPr>
              <a:t>Dealer</a:t>
            </a:r>
            <a:endParaRPr lang="pt-BR" sz="4000" b="1" dirty="0">
              <a:solidFill>
                <a:schemeClr val="bg1"/>
              </a:solidFill>
            </a:endParaRPr>
          </a:p>
          <a:p>
            <a:pPr algn="ctr"/>
            <a:endParaRPr lang="pt-BR" sz="4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002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8C02638-B322-ABCF-05B5-FC9CF2CDAA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8" y="-1"/>
            <a:ext cx="7251234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DE984847-1A4D-169B-E639-84704F9B7717}"/>
              </a:ext>
            </a:extLst>
          </p:cNvPr>
          <p:cNvSpPr txBox="1"/>
          <p:nvPr/>
        </p:nvSpPr>
        <p:spPr>
          <a:xfrm>
            <a:off x="5859765" y="79049"/>
            <a:ext cx="6787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Lean </a:t>
            </a:r>
            <a:r>
              <a:rPr lang="pt-BR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Inception</a:t>
            </a:r>
            <a:r>
              <a:rPr lang="pt-BR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detalhada no Miro, incluindo o MVP Canvas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276943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2BBBB59-E729-C5CD-3DC7-52A61D8D6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5305"/>
            <a:ext cx="6618489" cy="68580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A6DC5205-A338-CAB6-E770-D7C47C9C00D6}"/>
              </a:ext>
            </a:extLst>
          </p:cNvPr>
          <p:cNvSpPr txBox="1"/>
          <p:nvPr/>
        </p:nvSpPr>
        <p:spPr>
          <a:xfrm>
            <a:off x="5859765" y="79049"/>
            <a:ext cx="6787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Lean </a:t>
            </a:r>
            <a:r>
              <a:rPr lang="pt-BR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Inception</a:t>
            </a:r>
            <a:r>
              <a:rPr lang="pt-BR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detalhada no Miro, incluindo o MVP Canvas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7561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70D3BDD-9A64-78BD-78BC-31CE7A1FB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1" y="18549"/>
            <a:ext cx="4504614" cy="47058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5A63638-A819-8DEF-78CE-774457C3A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762" y="1430993"/>
            <a:ext cx="7642628" cy="480427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560D2F22-095C-CC3C-34EA-C9AD5A629EEB}"/>
              </a:ext>
            </a:extLst>
          </p:cNvPr>
          <p:cNvSpPr txBox="1"/>
          <p:nvPr/>
        </p:nvSpPr>
        <p:spPr>
          <a:xfrm>
            <a:off x="5859765" y="79049"/>
            <a:ext cx="6787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Lean </a:t>
            </a:r>
            <a:r>
              <a:rPr lang="pt-BR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Inception</a:t>
            </a:r>
            <a:r>
              <a:rPr lang="pt-BR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detalhada no Miro, incluindo o MVP Canvas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2282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C6A1979-7A1C-21BF-0D84-E68758256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601" y="801236"/>
            <a:ext cx="10512490" cy="5555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5383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E2FF2E6-25B9-90C7-1A83-9DD15902C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29" y="468662"/>
            <a:ext cx="10633788" cy="5820891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572C2F00-A7D0-780E-C71E-C132F50DA2D2}"/>
              </a:ext>
            </a:extLst>
          </p:cNvPr>
          <p:cNvSpPr txBox="1"/>
          <p:nvPr/>
        </p:nvSpPr>
        <p:spPr>
          <a:xfrm>
            <a:off x="880844" y="60772"/>
            <a:ext cx="11311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1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⁠Backlog do Produto, </a:t>
            </a:r>
            <a:r>
              <a:rPr lang="pt-BR" b="0" i="1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Definition</a:t>
            </a:r>
            <a:r>
              <a:rPr lang="pt-BR" b="0" i="1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pt-BR" b="0" i="1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of</a:t>
            </a:r>
            <a:r>
              <a:rPr lang="pt-BR" b="0" i="1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pt-BR" b="0" i="1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Ready</a:t>
            </a:r>
            <a:r>
              <a:rPr lang="pt-BR" b="0" i="1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e </a:t>
            </a:r>
            <a:r>
              <a:rPr lang="pt-BR" b="0" i="1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Definition</a:t>
            </a:r>
            <a:r>
              <a:rPr lang="pt-BR" b="0" i="1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pt-BR" b="0" i="1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of</a:t>
            </a:r>
            <a:r>
              <a:rPr lang="pt-BR" b="0" i="1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</a:t>
            </a:r>
            <a:r>
              <a:rPr lang="pt-BR" b="0" i="1" dirty="0" err="1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Done</a:t>
            </a:r>
            <a:r>
              <a:rPr lang="pt-BR" b="0" i="1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 - incluindo ao menos um requisito não funcional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77215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53ED2C6-AD62-4732-9629-AF8D9D1363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363" y="563153"/>
            <a:ext cx="11310103" cy="5977606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2A9F343D-6779-50B5-CF32-4B2A62229FF3}"/>
              </a:ext>
            </a:extLst>
          </p:cNvPr>
          <p:cNvSpPr txBox="1"/>
          <p:nvPr/>
        </p:nvSpPr>
        <p:spPr>
          <a:xfrm>
            <a:off x="2321791" y="45305"/>
            <a:ext cx="10175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1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Backlog da Sprint, com histórias de usuário detalhadas, estimadas e com critérios de aceitação  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57484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A9F343D-6779-50B5-CF32-4B2A62229FF3}"/>
              </a:ext>
            </a:extLst>
          </p:cNvPr>
          <p:cNvSpPr txBox="1"/>
          <p:nvPr/>
        </p:nvSpPr>
        <p:spPr>
          <a:xfrm>
            <a:off x="2321791" y="45305"/>
            <a:ext cx="101755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1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Backlog da Sprint, com histórias de usuário detalhadas, estimadas e com critérios de aceitação  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BDC0300-20F5-04A4-BAF7-2BFEDADC1A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326" y="541471"/>
            <a:ext cx="11383347" cy="618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0000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FC9106-2BB6-8903-49D8-2AFEBD3C9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81579"/>
            <a:ext cx="12192000" cy="5894841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89DB7F6-6DDD-E3AF-32AA-B3EB770284EA}"/>
              </a:ext>
            </a:extLst>
          </p:cNvPr>
          <p:cNvSpPr txBox="1"/>
          <p:nvPr/>
        </p:nvSpPr>
        <p:spPr>
          <a:xfrm>
            <a:off x="4038679" y="112247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1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Imagens dos Protótipos de Interface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41041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6" name="Isosceles Triangle 75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37A3A2-CEC3-A43B-E97E-C9A57EE0F7F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57" b="3224"/>
          <a:stretch/>
        </p:blipFill>
        <p:spPr>
          <a:xfrm>
            <a:off x="264047" y="149139"/>
            <a:ext cx="11663905" cy="6559722"/>
          </a:xfrm>
          <a:prstGeom prst="rect">
            <a:avLst/>
          </a:prstGeom>
          <a:ln>
            <a:noFill/>
          </a:ln>
        </p:spPr>
      </p:pic>
      <p:sp>
        <p:nvSpPr>
          <p:cNvPr id="78" name="Isosceles Triangle 77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E683CEA-BC9D-92A5-F69E-7CD1953DDA89}"/>
              </a:ext>
            </a:extLst>
          </p:cNvPr>
          <p:cNvSpPr txBox="1"/>
          <p:nvPr/>
        </p:nvSpPr>
        <p:spPr>
          <a:xfrm>
            <a:off x="3749913" y="0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1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Imagens dos Protótipos de Interface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3550395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1190F5DC-803B-31BA-56B0-0F4259F589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5418" y="391101"/>
            <a:ext cx="4401164" cy="6763694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6449488-D69E-8EEB-ACA9-9F75FF7BCA76}"/>
              </a:ext>
            </a:extLst>
          </p:cNvPr>
          <p:cNvSpPr txBox="1"/>
          <p:nvPr/>
        </p:nvSpPr>
        <p:spPr>
          <a:xfrm>
            <a:off x="4030910" y="78395"/>
            <a:ext cx="60987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i="1" dirty="0">
                <a:solidFill>
                  <a:srgbClr val="000000"/>
                </a:solidFill>
                <a:effectLst/>
                <a:latin typeface="Lato" panose="020F0502020204030203" pitchFamily="34" charset="0"/>
              </a:rPr>
              <a:t>Imagens dos Protótipos de Interface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884364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Gráfico 127" descr="Cidade estrutura de tópicos">
            <a:extLst>
              <a:ext uri="{FF2B5EF4-FFF2-40B4-BE49-F238E27FC236}">
                <a16:creationId xmlns:a16="http://schemas.microsoft.com/office/drawing/2014/main" id="{05864685-F701-5322-8682-862D5442A1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00496" y="4101233"/>
            <a:ext cx="1246333" cy="1246333"/>
          </a:xfrm>
          <a:prstGeom prst="rect">
            <a:avLst/>
          </a:prstGeom>
        </p:spPr>
      </p:pic>
      <p:sp>
        <p:nvSpPr>
          <p:cNvPr id="120" name="Retângulo 119">
            <a:extLst>
              <a:ext uri="{FF2B5EF4-FFF2-40B4-BE49-F238E27FC236}">
                <a16:creationId xmlns:a16="http://schemas.microsoft.com/office/drawing/2014/main" id="{586F09F4-DD2F-55DB-77C3-52F00D7A6536}"/>
              </a:ext>
            </a:extLst>
          </p:cNvPr>
          <p:cNvSpPr/>
          <p:nvPr/>
        </p:nvSpPr>
        <p:spPr>
          <a:xfrm>
            <a:off x="12263" y="5204303"/>
            <a:ext cx="12178213" cy="330633"/>
          </a:xfrm>
          <a:prstGeom prst="rect">
            <a:avLst/>
          </a:prstGeom>
          <a:solidFill>
            <a:srgbClr val="BACCE0"/>
          </a:solidFill>
          <a:ln>
            <a:solidFill>
              <a:srgbClr val="BACCE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3" name="Gráfico 82" descr="Escola estrutura de tópicos">
            <a:extLst>
              <a:ext uri="{FF2B5EF4-FFF2-40B4-BE49-F238E27FC236}">
                <a16:creationId xmlns:a16="http://schemas.microsoft.com/office/drawing/2014/main" id="{3E53A679-5B80-0E8A-B30A-12651F4E38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59300" y="4390276"/>
            <a:ext cx="914400" cy="914400"/>
          </a:xfrm>
          <a:prstGeom prst="rect">
            <a:avLst/>
          </a:prstGeom>
        </p:spPr>
      </p:pic>
      <p:pic>
        <p:nvPicPr>
          <p:cNvPr id="74" name="Gráfico 73" descr="Cidade estrutura de tópicos">
            <a:extLst>
              <a:ext uri="{FF2B5EF4-FFF2-40B4-BE49-F238E27FC236}">
                <a16:creationId xmlns:a16="http://schemas.microsoft.com/office/drawing/2014/main" id="{DB46CA19-6085-BC09-5EDE-4EEB8EF2A5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8826" y="4135986"/>
            <a:ext cx="1246333" cy="1246333"/>
          </a:xfrm>
          <a:prstGeom prst="rect">
            <a:avLst/>
          </a:prstGeom>
        </p:spPr>
      </p:pic>
      <p:pic>
        <p:nvPicPr>
          <p:cNvPr id="72" name="Gráfico 71" descr="Cidade estrutura de tópicos">
            <a:extLst>
              <a:ext uri="{FF2B5EF4-FFF2-40B4-BE49-F238E27FC236}">
                <a16:creationId xmlns:a16="http://schemas.microsoft.com/office/drawing/2014/main" id="{4B6CAE62-9205-E842-23CE-FC73C23D50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62281" y="4165600"/>
            <a:ext cx="1246333" cy="12463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4" name="AutoShape 2" descr="Generated from prompt">
            <a:extLst>
              <a:ext uri="{FF2B5EF4-FFF2-40B4-BE49-F238E27FC236}">
                <a16:creationId xmlns:a16="http://schemas.microsoft.com/office/drawing/2014/main" id="{9DBE327C-47B2-45A1-5C07-C77734F8B02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3" name="Gráfico 2" descr="Carro com preenchimento sólido">
            <a:extLst>
              <a:ext uri="{FF2B5EF4-FFF2-40B4-BE49-F238E27FC236}">
                <a16:creationId xmlns:a16="http://schemas.microsoft.com/office/drawing/2014/main" id="{1415BD47-62FE-A048-EF23-9CA42F7CA4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49262" y="4724400"/>
            <a:ext cx="914400" cy="914400"/>
          </a:xfrm>
          <a:prstGeom prst="rect">
            <a:avLst/>
          </a:prstGeom>
        </p:spPr>
      </p:pic>
      <p:pic>
        <p:nvPicPr>
          <p:cNvPr id="36" name="Gráfico 35" descr="Carro com preenchimento sólido">
            <a:extLst>
              <a:ext uri="{FF2B5EF4-FFF2-40B4-BE49-F238E27FC236}">
                <a16:creationId xmlns:a16="http://schemas.microsoft.com/office/drawing/2014/main" id="{555D75BB-400A-B897-E359-6F23A37A1C5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782743" y="4724400"/>
            <a:ext cx="914400" cy="914400"/>
          </a:xfrm>
          <a:prstGeom prst="rect">
            <a:avLst/>
          </a:prstGeom>
        </p:spPr>
      </p:pic>
      <p:pic>
        <p:nvPicPr>
          <p:cNvPr id="37" name="Gráfico 36" descr="Carro com preenchimento sólido">
            <a:extLst>
              <a:ext uri="{FF2B5EF4-FFF2-40B4-BE49-F238E27FC236}">
                <a16:creationId xmlns:a16="http://schemas.microsoft.com/office/drawing/2014/main" id="{D2A07015-60D0-D0C9-13F4-A9378C33463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016224" y="4724400"/>
            <a:ext cx="914400" cy="914400"/>
          </a:xfrm>
          <a:prstGeom prst="rect">
            <a:avLst/>
          </a:prstGeom>
        </p:spPr>
      </p:pic>
      <p:pic>
        <p:nvPicPr>
          <p:cNvPr id="41" name="Imagem 40" descr="Forma&#10;&#10;Descrição gerada automaticamente com confiança baixa">
            <a:extLst>
              <a:ext uri="{FF2B5EF4-FFF2-40B4-BE49-F238E27FC236}">
                <a16:creationId xmlns:a16="http://schemas.microsoft.com/office/drawing/2014/main" id="{D0779971-6FAF-2043-B6BC-9A701A618C3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191" y="5528278"/>
            <a:ext cx="379463" cy="379463"/>
          </a:xfrm>
          <a:prstGeom prst="rect">
            <a:avLst/>
          </a:prstGeom>
        </p:spPr>
      </p:pic>
      <p:pic>
        <p:nvPicPr>
          <p:cNvPr id="43" name="Imagem 42" descr="Desenho de rosto de pessoa visto de perto&#10;&#10;Descrição gerada automaticamente com confiança baixa">
            <a:extLst>
              <a:ext uri="{FF2B5EF4-FFF2-40B4-BE49-F238E27FC236}">
                <a16:creationId xmlns:a16="http://schemas.microsoft.com/office/drawing/2014/main" id="{59EA79D4-962A-2317-9CB2-4B525A64A55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337" y="3689350"/>
            <a:ext cx="476250" cy="476250"/>
          </a:xfrm>
          <a:prstGeom prst="rect">
            <a:avLst/>
          </a:prstGeom>
        </p:spPr>
      </p:pic>
      <p:pic>
        <p:nvPicPr>
          <p:cNvPr id="44" name="Imagem 43" descr="Desenho de rosto de pessoa visto de perto&#10;&#10;Descrição gerada automaticamente com confiança baixa">
            <a:extLst>
              <a:ext uri="{FF2B5EF4-FFF2-40B4-BE49-F238E27FC236}">
                <a16:creationId xmlns:a16="http://schemas.microsoft.com/office/drawing/2014/main" id="{2C68FC0D-9E4C-FDF0-48E6-2F432EBA584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1818" y="3689350"/>
            <a:ext cx="476250" cy="476250"/>
          </a:xfrm>
          <a:prstGeom prst="rect">
            <a:avLst/>
          </a:prstGeom>
        </p:spPr>
      </p:pic>
      <p:pic>
        <p:nvPicPr>
          <p:cNvPr id="45" name="Imagem 44" descr="Desenho de rosto de pessoa visto de perto&#10;&#10;Descrição gerada automaticamente com confiança baixa">
            <a:extLst>
              <a:ext uri="{FF2B5EF4-FFF2-40B4-BE49-F238E27FC236}">
                <a16:creationId xmlns:a16="http://schemas.microsoft.com/office/drawing/2014/main" id="{B2328309-CE21-4A27-9DE4-6A4F30314B6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9" y="3689350"/>
            <a:ext cx="476250" cy="476250"/>
          </a:xfrm>
          <a:prstGeom prst="rect">
            <a:avLst/>
          </a:prstGeom>
        </p:spPr>
      </p:pic>
      <p:pic>
        <p:nvPicPr>
          <p:cNvPr id="46" name="Imagem 45" descr="Ícone, Círculo&#10;&#10;Descrição gerada automaticamente">
            <a:extLst>
              <a:ext uri="{FF2B5EF4-FFF2-40B4-BE49-F238E27FC236}">
                <a16:creationId xmlns:a16="http://schemas.microsoft.com/office/drawing/2014/main" id="{64FFFB40-F549-34CA-5B8C-55AF5570E2C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982" y="5556601"/>
            <a:ext cx="334124" cy="334124"/>
          </a:xfrm>
          <a:prstGeom prst="rect">
            <a:avLst/>
          </a:prstGeom>
        </p:spPr>
      </p:pic>
      <p:pic>
        <p:nvPicPr>
          <p:cNvPr id="51" name="Imagem 50">
            <a:extLst>
              <a:ext uri="{FF2B5EF4-FFF2-40B4-BE49-F238E27FC236}">
                <a16:creationId xmlns:a16="http://schemas.microsoft.com/office/drawing/2014/main" id="{FE5789BC-661B-EB4E-B7AB-3AC08999082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975" y="4530383"/>
            <a:ext cx="317500" cy="317500"/>
          </a:xfrm>
          <a:prstGeom prst="rect">
            <a:avLst/>
          </a:prstGeom>
        </p:spPr>
      </p:pic>
      <p:pic>
        <p:nvPicPr>
          <p:cNvPr id="52" name="Imagem 51">
            <a:extLst>
              <a:ext uri="{FF2B5EF4-FFF2-40B4-BE49-F238E27FC236}">
                <a16:creationId xmlns:a16="http://schemas.microsoft.com/office/drawing/2014/main" id="{4A1368EE-7B50-BE35-808D-22953BC75D7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487" y="4530383"/>
            <a:ext cx="317500" cy="317500"/>
          </a:xfrm>
          <a:prstGeom prst="rect">
            <a:avLst/>
          </a:prstGeom>
        </p:spPr>
      </p:pic>
      <p:pic>
        <p:nvPicPr>
          <p:cNvPr id="53" name="Imagem 52">
            <a:extLst>
              <a:ext uri="{FF2B5EF4-FFF2-40B4-BE49-F238E27FC236}">
                <a16:creationId xmlns:a16="http://schemas.microsoft.com/office/drawing/2014/main" id="{692B5CFF-2C3E-9A41-4531-D33958498C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99" y="4501169"/>
            <a:ext cx="317500" cy="317500"/>
          </a:xfrm>
          <a:prstGeom prst="rect">
            <a:avLst/>
          </a:prstGeom>
        </p:spPr>
      </p:pic>
      <p:grpSp>
        <p:nvGrpSpPr>
          <p:cNvPr id="116" name="Agrupar 115">
            <a:extLst>
              <a:ext uri="{FF2B5EF4-FFF2-40B4-BE49-F238E27FC236}">
                <a16:creationId xmlns:a16="http://schemas.microsoft.com/office/drawing/2014/main" id="{16A88511-9C10-74B8-E29D-AE177AF3EC3F}"/>
              </a:ext>
            </a:extLst>
          </p:cNvPr>
          <p:cNvGrpSpPr/>
          <p:nvPr/>
        </p:nvGrpSpPr>
        <p:grpSpPr>
          <a:xfrm>
            <a:off x="8458485" y="572549"/>
            <a:ext cx="3551124" cy="1875770"/>
            <a:chOff x="3403738" y="520135"/>
            <a:chExt cx="4442354" cy="2456577"/>
          </a:xfrm>
        </p:grpSpPr>
        <p:sp>
          <p:nvSpPr>
            <p:cNvPr id="111" name="Forma Livre: Forma 110">
              <a:extLst>
                <a:ext uri="{FF2B5EF4-FFF2-40B4-BE49-F238E27FC236}">
                  <a16:creationId xmlns:a16="http://schemas.microsoft.com/office/drawing/2014/main" id="{14CF0869-8DEC-AC9E-AE21-D59418193333}"/>
                </a:ext>
              </a:extLst>
            </p:cNvPr>
            <p:cNvSpPr/>
            <p:nvPr/>
          </p:nvSpPr>
          <p:spPr>
            <a:xfrm>
              <a:off x="4016646" y="520135"/>
              <a:ext cx="3283479" cy="2221177"/>
            </a:xfrm>
            <a:custGeom>
              <a:avLst/>
              <a:gdLst>
                <a:gd name="connsiteX0" fmla="*/ 2993761 w 3283479"/>
                <a:gd name="connsiteY0" fmla="*/ 1931458 h 2221177"/>
                <a:gd name="connsiteX1" fmla="*/ 289719 w 3283479"/>
                <a:gd name="connsiteY1" fmla="*/ 1931458 h 2221177"/>
                <a:gd name="connsiteX2" fmla="*/ 289719 w 3283479"/>
                <a:gd name="connsiteY2" fmla="*/ 289719 h 2221177"/>
                <a:gd name="connsiteX3" fmla="*/ 2993761 w 3283479"/>
                <a:gd name="connsiteY3" fmla="*/ 289719 h 2221177"/>
                <a:gd name="connsiteX4" fmla="*/ 2993761 w 3283479"/>
                <a:gd name="connsiteY4" fmla="*/ 1931458 h 2221177"/>
                <a:gd name="connsiteX5" fmla="*/ 3283479 w 3283479"/>
                <a:gd name="connsiteY5" fmla="*/ 193146 h 2221177"/>
                <a:gd name="connsiteX6" fmla="*/ 3090333 w 3283479"/>
                <a:gd name="connsiteY6" fmla="*/ 0 h 2221177"/>
                <a:gd name="connsiteX7" fmla="*/ 193146 w 3283479"/>
                <a:gd name="connsiteY7" fmla="*/ 0 h 2221177"/>
                <a:gd name="connsiteX8" fmla="*/ 0 w 3283479"/>
                <a:gd name="connsiteY8" fmla="*/ 193146 h 2221177"/>
                <a:gd name="connsiteX9" fmla="*/ 0 w 3283479"/>
                <a:gd name="connsiteY9" fmla="*/ 2221177 h 2221177"/>
                <a:gd name="connsiteX10" fmla="*/ 3283479 w 3283479"/>
                <a:gd name="connsiteY10" fmla="*/ 2221177 h 2221177"/>
                <a:gd name="connsiteX11" fmla="*/ 3283479 w 3283479"/>
                <a:gd name="connsiteY11" fmla="*/ 193146 h 22211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83479" h="2221177">
                  <a:moveTo>
                    <a:pt x="2993761" y="1931458"/>
                  </a:moveTo>
                  <a:lnTo>
                    <a:pt x="289719" y="1931458"/>
                  </a:lnTo>
                  <a:lnTo>
                    <a:pt x="289719" y="289719"/>
                  </a:lnTo>
                  <a:lnTo>
                    <a:pt x="2993761" y="289719"/>
                  </a:lnTo>
                  <a:lnTo>
                    <a:pt x="2993761" y="1931458"/>
                  </a:lnTo>
                  <a:close/>
                  <a:moveTo>
                    <a:pt x="3283479" y="193146"/>
                  </a:moveTo>
                  <a:cubicBezTo>
                    <a:pt x="3283479" y="86916"/>
                    <a:pt x="3196564" y="0"/>
                    <a:pt x="3090333" y="0"/>
                  </a:cubicBezTo>
                  <a:lnTo>
                    <a:pt x="193146" y="0"/>
                  </a:lnTo>
                  <a:cubicBezTo>
                    <a:pt x="86916" y="0"/>
                    <a:pt x="0" y="86916"/>
                    <a:pt x="0" y="193146"/>
                  </a:cubicBezTo>
                  <a:lnTo>
                    <a:pt x="0" y="2221177"/>
                  </a:lnTo>
                  <a:lnTo>
                    <a:pt x="3283479" y="2221177"/>
                  </a:lnTo>
                  <a:lnTo>
                    <a:pt x="3283479" y="193146"/>
                  </a:lnTo>
                  <a:close/>
                </a:path>
              </a:pathLst>
            </a:custGeom>
            <a:solidFill>
              <a:srgbClr val="000000"/>
            </a:solidFill>
            <a:ln w="482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 dirty="0"/>
            </a:p>
          </p:txBody>
        </p:sp>
        <p:sp>
          <p:nvSpPr>
            <p:cNvPr id="112" name="Forma Livre: Forma 111">
              <a:extLst>
                <a:ext uri="{FF2B5EF4-FFF2-40B4-BE49-F238E27FC236}">
                  <a16:creationId xmlns:a16="http://schemas.microsoft.com/office/drawing/2014/main" id="{B74643E5-CC75-E924-8294-238E2F088182}"/>
                </a:ext>
              </a:extLst>
            </p:cNvPr>
            <p:cNvSpPr/>
            <p:nvPr/>
          </p:nvSpPr>
          <p:spPr>
            <a:xfrm>
              <a:off x="3403738" y="2686994"/>
              <a:ext cx="4442354" cy="289718"/>
            </a:xfrm>
            <a:custGeom>
              <a:avLst/>
              <a:gdLst>
                <a:gd name="connsiteX0" fmla="*/ 2510896 w 4442354"/>
                <a:gd name="connsiteY0" fmla="*/ 0 h 289718"/>
                <a:gd name="connsiteX1" fmla="*/ 2510896 w 4442354"/>
                <a:gd name="connsiteY1" fmla="*/ 48286 h 289718"/>
                <a:gd name="connsiteX2" fmla="*/ 2462610 w 4442354"/>
                <a:gd name="connsiteY2" fmla="*/ 96573 h 289718"/>
                <a:gd name="connsiteX3" fmla="*/ 1979745 w 4442354"/>
                <a:gd name="connsiteY3" fmla="*/ 96573 h 289718"/>
                <a:gd name="connsiteX4" fmla="*/ 1931458 w 4442354"/>
                <a:gd name="connsiteY4" fmla="*/ 48286 h 289718"/>
                <a:gd name="connsiteX5" fmla="*/ 1931458 w 4442354"/>
                <a:gd name="connsiteY5" fmla="*/ 0 h 289718"/>
                <a:gd name="connsiteX6" fmla="*/ 0 w 4442354"/>
                <a:gd name="connsiteY6" fmla="*/ 0 h 289718"/>
                <a:gd name="connsiteX7" fmla="*/ 0 w 4442354"/>
                <a:gd name="connsiteY7" fmla="*/ 96573 h 289718"/>
                <a:gd name="connsiteX8" fmla="*/ 193146 w 4442354"/>
                <a:gd name="connsiteY8" fmla="*/ 289719 h 289718"/>
                <a:gd name="connsiteX9" fmla="*/ 4249209 w 4442354"/>
                <a:gd name="connsiteY9" fmla="*/ 289719 h 289718"/>
                <a:gd name="connsiteX10" fmla="*/ 4442354 w 4442354"/>
                <a:gd name="connsiteY10" fmla="*/ 96573 h 289718"/>
                <a:gd name="connsiteX11" fmla="*/ 4442354 w 4442354"/>
                <a:gd name="connsiteY11" fmla="*/ 0 h 289718"/>
                <a:gd name="connsiteX12" fmla="*/ 2510896 w 4442354"/>
                <a:gd name="connsiteY12" fmla="*/ 0 h 2897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42354" h="289718">
                  <a:moveTo>
                    <a:pt x="2510896" y="0"/>
                  </a:moveTo>
                  <a:lnTo>
                    <a:pt x="2510896" y="48286"/>
                  </a:lnTo>
                  <a:cubicBezTo>
                    <a:pt x="2510896" y="77258"/>
                    <a:pt x="2491581" y="96573"/>
                    <a:pt x="2462610" y="96573"/>
                  </a:cubicBezTo>
                  <a:lnTo>
                    <a:pt x="1979745" y="96573"/>
                  </a:lnTo>
                  <a:cubicBezTo>
                    <a:pt x="1950773" y="96573"/>
                    <a:pt x="1931458" y="77258"/>
                    <a:pt x="1931458" y="48286"/>
                  </a:cubicBezTo>
                  <a:lnTo>
                    <a:pt x="1931458" y="0"/>
                  </a:lnTo>
                  <a:lnTo>
                    <a:pt x="0" y="0"/>
                  </a:lnTo>
                  <a:lnTo>
                    <a:pt x="0" y="96573"/>
                  </a:lnTo>
                  <a:cubicBezTo>
                    <a:pt x="0" y="202803"/>
                    <a:pt x="86916" y="289719"/>
                    <a:pt x="193146" y="289719"/>
                  </a:cubicBezTo>
                  <a:lnTo>
                    <a:pt x="4249209" y="289719"/>
                  </a:lnTo>
                  <a:cubicBezTo>
                    <a:pt x="4355439" y="289719"/>
                    <a:pt x="4442354" y="202803"/>
                    <a:pt x="4442354" y="96573"/>
                  </a:cubicBezTo>
                  <a:lnTo>
                    <a:pt x="4442354" y="0"/>
                  </a:lnTo>
                  <a:lnTo>
                    <a:pt x="2510896" y="0"/>
                  </a:lnTo>
                  <a:close/>
                </a:path>
              </a:pathLst>
            </a:custGeom>
            <a:solidFill>
              <a:srgbClr val="000000"/>
            </a:solidFill>
            <a:ln w="4822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pt-BR"/>
            </a:p>
          </p:txBody>
        </p:sp>
        <p:pic>
          <p:nvPicPr>
            <p:cNvPr id="10" name="Gráfico 9" descr="Mecânico de Automóveis com preenchimento sólido">
              <a:extLst>
                <a:ext uri="{FF2B5EF4-FFF2-40B4-BE49-F238E27FC236}">
                  <a16:creationId xmlns:a16="http://schemas.microsoft.com/office/drawing/2014/main" id="{A81A35D0-7B16-BC0E-C5AD-42E73CD0329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 flipH="1">
              <a:off x="4706354" y="900000"/>
              <a:ext cx="317500" cy="317500"/>
            </a:xfrm>
            <a:prstGeom prst="rect">
              <a:avLst/>
            </a:prstGeom>
          </p:spPr>
        </p:pic>
        <p:pic>
          <p:nvPicPr>
            <p:cNvPr id="15" name="Gráfico 14" descr="América do Sul com preenchimento sólido">
              <a:extLst>
                <a:ext uri="{FF2B5EF4-FFF2-40B4-BE49-F238E27FC236}">
                  <a16:creationId xmlns:a16="http://schemas.microsoft.com/office/drawing/2014/main" id="{9A98DC35-1AA1-ECFD-C7BD-38216D736B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5624915" y="772225"/>
              <a:ext cx="1198237" cy="1198237"/>
            </a:xfrm>
            <a:prstGeom prst="rect">
              <a:avLst/>
            </a:prstGeom>
          </p:spPr>
        </p:pic>
        <p:pic>
          <p:nvPicPr>
            <p:cNvPr id="23" name="Gráfico 22" descr="Gráfico de Gantt com preenchimento sólido">
              <a:extLst>
                <a:ext uri="{FF2B5EF4-FFF2-40B4-BE49-F238E27FC236}">
                  <a16:creationId xmlns:a16="http://schemas.microsoft.com/office/drawing/2014/main" id="{75B075D6-0046-840C-8652-98654898E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>
              <a:off x="5481284" y="1815165"/>
              <a:ext cx="654900" cy="654900"/>
            </a:xfrm>
            <a:prstGeom prst="rect">
              <a:avLst/>
            </a:prstGeom>
          </p:spPr>
        </p:pic>
        <p:pic>
          <p:nvPicPr>
            <p:cNvPr id="27" name="Imagem 26" descr="Imagem em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ACA8BAB6-AAEB-6564-3B22-61ABCE96FA8C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4050" y="1344500"/>
              <a:ext cx="304800" cy="304800"/>
            </a:xfrm>
            <a:prstGeom prst="rect">
              <a:avLst/>
            </a:prstGeom>
          </p:spPr>
        </p:pic>
        <p:pic>
          <p:nvPicPr>
            <p:cNvPr id="29" name="Imagem 28">
              <a:extLst>
                <a:ext uri="{FF2B5EF4-FFF2-40B4-BE49-F238E27FC236}">
                  <a16:creationId xmlns:a16="http://schemas.microsoft.com/office/drawing/2014/main" id="{19749A37-4EC1-1D6F-7AEE-8FA37B58FC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51350" y="900000"/>
              <a:ext cx="317500" cy="317500"/>
            </a:xfrm>
            <a:prstGeom prst="rect">
              <a:avLst/>
            </a:prstGeom>
          </p:spPr>
        </p:pic>
        <p:pic>
          <p:nvPicPr>
            <p:cNvPr id="33" name="Imagem 32">
              <a:extLst>
                <a:ext uri="{FF2B5EF4-FFF2-40B4-BE49-F238E27FC236}">
                  <a16:creationId xmlns:a16="http://schemas.microsoft.com/office/drawing/2014/main" id="{408F758B-7E20-0D56-C9E4-3EC0E1D69C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4346" y="864526"/>
              <a:ext cx="317500" cy="317500"/>
            </a:xfrm>
            <a:prstGeom prst="rect">
              <a:avLst/>
            </a:prstGeom>
          </p:spPr>
        </p:pic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C43E13EE-3627-A47D-69CB-FDE440EE53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4889" y="1970462"/>
              <a:ext cx="457200" cy="457200"/>
            </a:xfrm>
            <a:prstGeom prst="rect">
              <a:avLst/>
            </a:prstGeom>
          </p:spPr>
        </p:pic>
        <p:sp>
          <p:nvSpPr>
            <p:cNvPr id="54" name="CaixaDeTexto 53">
              <a:extLst>
                <a:ext uri="{FF2B5EF4-FFF2-40B4-BE49-F238E27FC236}">
                  <a16:creationId xmlns:a16="http://schemas.microsoft.com/office/drawing/2014/main" id="{C86A97E1-E52A-F812-0ABC-FED260BA2408}"/>
                </a:ext>
              </a:extLst>
            </p:cNvPr>
            <p:cNvSpPr txBox="1"/>
            <p:nvPr/>
          </p:nvSpPr>
          <p:spPr>
            <a:xfrm>
              <a:off x="4387413" y="900000"/>
              <a:ext cx="305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3</a:t>
              </a:r>
            </a:p>
          </p:txBody>
        </p:sp>
        <p:sp>
          <p:nvSpPr>
            <p:cNvPr id="55" name="CaixaDeTexto 54">
              <a:extLst>
                <a:ext uri="{FF2B5EF4-FFF2-40B4-BE49-F238E27FC236}">
                  <a16:creationId xmlns:a16="http://schemas.microsoft.com/office/drawing/2014/main" id="{869F1F0E-DADC-02D2-D9C8-404E6D847D69}"/>
                </a:ext>
              </a:extLst>
            </p:cNvPr>
            <p:cNvSpPr txBox="1"/>
            <p:nvPr/>
          </p:nvSpPr>
          <p:spPr>
            <a:xfrm>
              <a:off x="4387412" y="1286318"/>
              <a:ext cx="305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1</a:t>
              </a:r>
            </a:p>
          </p:txBody>
        </p:sp>
        <p:pic>
          <p:nvPicPr>
            <p:cNvPr id="56" name="Imagem 55">
              <a:extLst>
                <a:ext uri="{FF2B5EF4-FFF2-40B4-BE49-F238E27FC236}">
                  <a16:creationId xmlns:a16="http://schemas.microsoft.com/office/drawing/2014/main" id="{12AFB2D1-E1FF-D546-61E4-EC27DBCF60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00800" y="1490550"/>
              <a:ext cx="317500" cy="317500"/>
            </a:xfrm>
            <a:prstGeom prst="rect">
              <a:avLst/>
            </a:prstGeom>
          </p:spPr>
        </p:pic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3345D5E9-A4C1-1675-BF45-D67A274A70F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5208" y="1458800"/>
              <a:ext cx="317500" cy="317500"/>
            </a:xfrm>
            <a:prstGeom prst="rect">
              <a:avLst/>
            </a:prstGeom>
          </p:spPr>
        </p:pic>
        <p:pic>
          <p:nvPicPr>
            <p:cNvPr id="59" name="Imagem 58">
              <a:extLst>
                <a:ext uri="{FF2B5EF4-FFF2-40B4-BE49-F238E27FC236}">
                  <a16:creationId xmlns:a16="http://schemas.microsoft.com/office/drawing/2014/main" id="{0DEEBA22-159C-193F-15D9-F40F6C8CC9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42976" y="1848867"/>
              <a:ext cx="263983" cy="263983"/>
            </a:xfrm>
            <a:prstGeom prst="rect">
              <a:avLst/>
            </a:prstGeom>
          </p:spPr>
        </p:pic>
        <p:pic>
          <p:nvPicPr>
            <p:cNvPr id="61" name="Imagem 60">
              <a:extLst>
                <a:ext uri="{FF2B5EF4-FFF2-40B4-BE49-F238E27FC236}">
                  <a16:creationId xmlns:a16="http://schemas.microsoft.com/office/drawing/2014/main" id="{EDDDAB34-7D18-61EC-F0A1-67DED97F64E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63340" y="1808050"/>
              <a:ext cx="304800" cy="304800"/>
            </a:xfrm>
            <a:prstGeom prst="rect">
              <a:avLst/>
            </a:prstGeom>
          </p:spPr>
        </p:pic>
        <p:pic>
          <p:nvPicPr>
            <p:cNvPr id="62" name="Gráfico 61" descr="Mecânico de Automóveis com preenchimento sólido">
              <a:extLst>
                <a:ext uri="{FF2B5EF4-FFF2-40B4-BE49-F238E27FC236}">
                  <a16:creationId xmlns:a16="http://schemas.microsoft.com/office/drawing/2014/main" id="{C962E87B-84A9-8145-E582-16B7C749AF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4719392" y="1349673"/>
              <a:ext cx="311150" cy="311150"/>
            </a:xfrm>
            <a:prstGeom prst="rect">
              <a:avLst/>
            </a:prstGeom>
          </p:spPr>
        </p:pic>
        <p:sp>
          <p:nvSpPr>
            <p:cNvPr id="63" name="CaixaDeTexto 62">
              <a:extLst>
                <a:ext uri="{FF2B5EF4-FFF2-40B4-BE49-F238E27FC236}">
                  <a16:creationId xmlns:a16="http://schemas.microsoft.com/office/drawing/2014/main" id="{10F13482-ECD7-AA81-EB21-0AB463783B7F}"/>
                </a:ext>
              </a:extLst>
            </p:cNvPr>
            <p:cNvSpPr txBox="1"/>
            <p:nvPr/>
          </p:nvSpPr>
          <p:spPr>
            <a:xfrm>
              <a:off x="4398082" y="1776345"/>
              <a:ext cx="305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b="1" dirty="0"/>
                <a:t>1</a:t>
              </a:r>
            </a:p>
          </p:txBody>
        </p:sp>
      </p:grpSp>
      <p:pic>
        <p:nvPicPr>
          <p:cNvPr id="64" name="Gráfico 63" descr="Carro com preenchimento sólido">
            <a:extLst>
              <a:ext uri="{FF2B5EF4-FFF2-40B4-BE49-F238E27FC236}">
                <a16:creationId xmlns:a16="http://schemas.microsoft.com/office/drawing/2014/main" id="{018B946D-3F5E-6A35-7158-0D1ABFAFA2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438226" y="4726561"/>
            <a:ext cx="914400" cy="914400"/>
          </a:xfrm>
          <a:prstGeom prst="rect">
            <a:avLst/>
          </a:prstGeom>
        </p:spPr>
      </p:pic>
      <p:pic>
        <p:nvPicPr>
          <p:cNvPr id="65" name="Imagem 64">
            <a:extLst>
              <a:ext uri="{FF2B5EF4-FFF2-40B4-BE49-F238E27FC236}">
                <a16:creationId xmlns:a16="http://schemas.microsoft.com/office/drawing/2014/main" id="{9C5E88F4-20E3-EB1A-5013-6BBF382D66B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43026" y="4419600"/>
            <a:ext cx="304800" cy="304800"/>
          </a:xfrm>
          <a:prstGeom prst="rect">
            <a:avLst/>
          </a:prstGeom>
        </p:spPr>
      </p:pic>
      <p:cxnSp>
        <p:nvCxnSpPr>
          <p:cNvPr id="86" name="Conector reto 85">
            <a:extLst>
              <a:ext uri="{FF2B5EF4-FFF2-40B4-BE49-F238E27FC236}">
                <a16:creationId xmlns:a16="http://schemas.microsoft.com/office/drawing/2014/main" id="{454E194D-E5FD-DDDE-5E65-BDD881DBAFF8}"/>
              </a:ext>
            </a:extLst>
          </p:cNvPr>
          <p:cNvCxnSpPr>
            <a:cxnSpLocks/>
          </p:cNvCxnSpPr>
          <p:nvPr/>
        </p:nvCxnSpPr>
        <p:spPr>
          <a:xfrm>
            <a:off x="0" y="5200813"/>
            <a:ext cx="460472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Imagem 94" descr="Desenho de rosto de pessoa visto de perto&#10;&#10;Descrição gerada automaticamente com confiança baixa">
            <a:extLst>
              <a:ext uri="{FF2B5EF4-FFF2-40B4-BE49-F238E27FC236}">
                <a16:creationId xmlns:a16="http://schemas.microsoft.com/office/drawing/2014/main" id="{15355E44-6703-A64E-F514-D80B6667531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4872" y="3806939"/>
            <a:ext cx="476250" cy="476250"/>
          </a:xfrm>
          <a:prstGeom prst="rect">
            <a:avLst/>
          </a:prstGeom>
        </p:spPr>
      </p:pic>
      <p:cxnSp>
        <p:nvCxnSpPr>
          <p:cNvPr id="97" name="Conector reto 96">
            <a:extLst>
              <a:ext uri="{FF2B5EF4-FFF2-40B4-BE49-F238E27FC236}">
                <a16:creationId xmlns:a16="http://schemas.microsoft.com/office/drawing/2014/main" id="{0FEEB3B0-8B7B-8151-4A6B-7324439870C9}"/>
              </a:ext>
            </a:extLst>
          </p:cNvPr>
          <p:cNvCxnSpPr>
            <a:cxnSpLocks/>
          </p:cNvCxnSpPr>
          <p:nvPr/>
        </p:nvCxnSpPr>
        <p:spPr>
          <a:xfrm>
            <a:off x="9871075" y="5182637"/>
            <a:ext cx="23209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1" name="Agrupar 120">
            <a:extLst>
              <a:ext uri="{FF2B5EF4-FFF2-40B4-BE49-F238E27FC236}">
                <a16:creationId xmlns:a16="http://schemas.microsoft.com/office/drawing/2014/main" id="{1CE22A3E-9A68-95A6-AEC7-4AA10DB5E035}"/>
              </a:ext>
            </a:extLst>
          </p:cNvPr>
          <p:cNvGrpSpPr/>
          <p:nvPr/>
        </p:nvGrpSpPr>
        <p:grpSpPr>
          <a:xfrm>
            <a:off x="4582973" y="3373112"/>
            <a:ext cx="5266352" cy="1861212"/>
            <a:chOff x="4604723" y="3429000"/>
            <a:chExt cx="5266352" cy="1861212"/>
          </a:xfrm>
        </p:grpSpPr>
        <p:sp>
          <p:nvSpPr>
            <p:cNvPr id="5" name="AutoShape 4" descr="Generated from prompt">
              <a:extLst>
                <a:ext uri="{FF2B5EF4-FFF2-40B4-BE49-F238E27FC236}">
                  <a16:creationId xmlns:a16="http://schemas.microsoft.com/office/drawing/2014/main" id="{9585FDAD-8021-D3D4-5926-731DFA966714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6096000" y="3429000"/>
              <a:ext cx="304800" cy="304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/>
            </a:p>
          </p:txBody>
        </p:sp>
        <p:pic>
          <p:nvPicPr>
            <p:cNvPr id="8" name="Gráfico 7" descr="Mecânico de Automóveis com preenchimento sólido">
              <a:extLst>
                <a:ext uri="{FF2B5EF4-FFF2-40B4-BE49-F238E27FC236}">
                  <a16:creationId xmlns:a16="http://schemas.microsoft.com/office/drawing/2014/main" id="{85B69658-B499-F265-6310-ABDEE5AF0722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6888448" y="4375812"/>
              <a:ext cx="914400" cy="914400"/>
            </a:xfrm>
            <a:prstGeom prst="rect">
              <a:avLst/>
            </a:prstGeom>
          </p:spPr>
        </p:pic>
        <p:sp>
          <p:nvSpPr>
            <p:cNvPr id="81" name="Retângulo 80">
              <a:extLst>
                <a:ext uri="{FF2B5EF4-FFF2-40B4-BE49-F238E27FC236}">
                  <a16:creationId xmlns:a16="http://schemas.microsoft.com/office/drawing/2014/main" id="{554716B3-DB06-A68B-9971-6FAB72A22E37}"/>
                </a:ext>
              </a:extLst>
            </p:cNvPr>
            <p:cNvSpPr/>
            <p:nvPr/>
          </p:nvSpPr>
          <p:spPr>
            <a:xfrm>
              <a:off x="4769226" y="3733801"/>
              <a:ext cx="4937344" cy="1510730"/>
            </a:xfrm>
            <a:prstGeom prst="rect">
              <a:avLst/>
            </a:prstGeom>
            <a:noFill/>
            <a:ln w="3810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2" name="Retângulo 81">
              <a:extLst>
                <a:ext uri="{FF2B5EF4-FFF2-40B4-BE49-F238E27FC236}">
                  <a16:creationId xmlns:a16="http://schemas.microsoft.com/office/drawing/2014/main" id="{25B7E721-A6E4-4165-5392-B7EFBD58F631}"/>
                </a:ext>
              </a:extLst>
            </p:cNvPr>
            <p:cNvSpPr/>
            <p:nvPr/>
          </p:nvSpPr>
          <p:spPr>
            <a:xfrm>
              <a:off x="4604723" y="3518107"/>
              <a:ext cx="5266352" cy="461572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/>
                <a:t>DEALER </a:t>
              </a:r>
            </a:p>
          </p:txBody>
        </p:sp>
        <p:pic>
          <p:nvPicPr>
            <p:cNvPr id="88" name="Imagem 87" descr="Imagem em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D177BCB3-6CE8-4680-0597-5F9BEB3D86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13601" y="4825229"/>
              <a:ext cx="182847" cy="182847"/>
            </a:xfrm>
            <a:prstGeom prst="rect">
              <a:avLst/>
            </a:prstGeom>
          </p:spPr>
        </p:pic>
        <p:pic>
          <p:nvPicPr>
            <p:cNvPr id="89" name="Imagem 88" descr="Imagem em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0B123BE0-3D2C-79FF-9FAD-C21E6AC01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9598" y="4486325"/>
              <a:ext cx="182847" cy="182847"/>
            </a:xfrm>
            <a:prstGeom prst="rect">
              <a:avLst/>
            </a:prstGeom>
          </p:spPr>
        </p:pic>
        <p:pic>
          <p:nvPicPr>
            <p:cNvPr id="90" name="Imagem 89" descr="Imagem em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C7BF54F4-76DD-5AB9-247B-E47DCA30D8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1502" y="4214008"/>
              <a:ext cx="182847" cy="182847"/>
            </a:xfrm>
            <a:prstGeom prst="rect">
              <a:avLst/>
            </a:prstGeom>
          </p:spPr>
        </p:pic>
        <p:pic>
          <p:nvPicPr>
            <p:cNvPr id="91" name="Imagem 90" descr="Imagem em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A6AC2514-E0B4-B73C-67B9-7DFEA069D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18753" y="4203487"/>
              <a:ext cx="182847" cy="182847"/>
            </a:xfrm>
            <a:prstGeom prst="rect">
              <a:avLst/>
            </a:prstGeom>
          </p:spPr>
        </p:pic>
        <p:pic>
          <p:nvPicPr>
            <p:cNvPr id="92" name="Imagem 91" descr="Imagem em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E5A5B75F-DA93-B809-C5C4-ED03BC2A9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01550" y="4455878"/>
              <a:ext cx="182847" cy="182847"/>
            </a:xfrm>
            <a:prstGeom prst="rect">
              <a:avLst/>
            </a:prstGeom>
          </p:spPr>
        </p:pic>
        <p:pic>
          <p:nvPicPr>
            <p:cNvPr id="93" name="Imagem 92" descr="Imagem em preto e branco&#10;&#10;Descrição gerada automaticamente com confiança média">
              <a:extLst>
                <a:ext uri="{FF2B5EF4-FFF2-40B4-BE49-F238E27FC236}">
                  <a16:creationId xmlns:a16="http://schemas.microsoft.com/office/drawing/2014/main" id="{E9FBCA77-7E31-98A0-C294-68512E8271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12001" y="4841170"/>
              <a:ext cx="182847" cy="182847"/>
            </a:xfrm>
            <a:prstGeom prst="rect">
              <a:avLst/>
            </a:prstGeom>
          </p:spPr>
        </p:pic>
        <p:pic>
          <p:nvPicPr>
            <p:cNvPr id="96" name="Imagem 95" descr="Desenho de rosto de pessoa visto de perto&#10;&#10;Descrição gerada automaticamente com confiança baixa">
              <a:extLst>
                <a:ext uri="{FF2B5EF4-FFF2-40B4-BE49-F238E27FC236}">
                  <a16:creationId xmlns:a16="http://schemas.microsoft.com/office/drawing/2014/main" id="{291433D0-27EF-588F-3E2B-EC52A41A814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54893" y="4127399"/>
              <a:ext cx="476250" cy="476250"/>
            </a:xfrm>
            <a:prstGeom prst="rect">
              <a:avLst/>
            </a:prstGeom>
          </p:spPr>
        </p:pic>
        <p:pic>
          <p:nvPicPr>
            <p:cNvPr id="103" name="Imagem 102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EB4166AA-8C76-939F-9BF7-279F155E41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34410" y="4854718"/>
              <a:ext cx="435494" cy="435494"/>
            </a:xfrm>
            <a:prstGeom prst="rect">
              <a:avLst/>
            </a:prstGeom>
          </p:spPr>
        </p:pic>
        <p:pic>
          <p:nvPicPr>
            <p:cNvPr id="107" name="Imagem 106" descr="Forma&#10;&#10;Descrição gerada automaticamente com confiança baixa">
              <a:extLst>
                <a:ext uri="{FF2B5EF4-FFF2-40B4-BE49-F238E27FC236}">
                  <a16:creationId xmlns:a16="http://schemas.microsoft.com/office/drawing/2014/main" id="{DDB02A7E-2A9B-E72C-A594-9CAD6B24619C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1008" y="4609655"/>
              <a:ext cx="640882" cy="640882"/>
            </a:xfrm>
            <a:prstGeom prst="rect">
              <a:avLst/>
            </a:prstGeom>
          </p:spPr>
        </p:pic>
      </p:grpSp>
      <p:pic>
        <p:nvPicPr>
          <p:cNvPr id="115" name="Gráfico 114" descr="Sincronização com a nuvem com preenchimento sólido">
            <a:extLst>
              <a:ext uri="{FF2B5EF4-FFF2-40B4-BE49-F238E27FC236}">
                <a16:creationId xmlns:a16="http://schemas.microsoft.com/office/drawing/2014/main" id="{5FB17D22-7FEE-BC43-BBA0-968908B8AF9A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6301748" y="977546"/>
            <a:ext cx="914400" cy="914400"/>
          </a:xfrm>
          <a:prstGeom prst="rect">
            <a:avLst/>
          </a:prstGeom>
        </p:spPr>
      </p:pic>
      <p:pic>
        <p:nvPicPr>
          <p:cNvPr id="122" name="Imagem 121" descr="Forma&#10;&#10;Descrição gerada automaticamente com confiança baixa">
            <a:extLst>
              <a:ext uri="{FF2B5EF4-FFF2-40B4-BE49-F238E27FC236}">
                <a16:creationId xmlns:a16="http://schemas.microsoft.com/office/drawing/2014/main" id="{987C34CB-3447-7912-B8C3-F036909D2B3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036" y="5545294"/>
            <a:ext cx="379463" cy="379463"/>
          </a:xfrm>
          <a:prstGeom prst="rect">
            <a:avLst/>
          </a:prstGeom>
        </p:spPr>
      </p:pic>
      <p:pic>
        <p:nvPicPr>
          <p:cNvPr id="123" name="Imagem 122" descr="Ícone, Círculo&#10;&#10;Descrição gerada automaticamente">
            <a:extLst>
              <a:ext uri="{FF2B5EF4-FFF2-40B4-BE49-F238E27FC236}">
                <a16:creationId xmlns:a16="http://schemas.microsoft.com/office/drawing/2014/main" id="{A470458A-0E97-229F-6EF0-CCA41E56E90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8827" y="5573617"/>
            <a:ext cx="334124" cy="334124"/>
          </a:xfrm>
          <a:prstGeom prst="rect">
            <a:avLst/>
          </a:prstGeom>
        </p:spPr>
      </p:pic>
      <p:pic>
        <p:nvPicPr>
          <p:cNvPr id="124" name="Imagem 123" descr="Forma&#10;&#10;Descrição gerada automaticamente com confiança baixa">
            <a:extLst>
              <a:ext uri="{FF2B5EF4-FFF2-40B4-BE49-F238E27FC236}">
                <a16:creationId xmlns:a16="http://schemas.microsoft.com/office/drawing/2014/main" id="{316C6D61-C9D5-43DD-6BEF-8A490B46ED0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619" y="5546947"/>
            <a:ext cx="379463" cy="379463"/>
          </a:xfrm>
          <a:prstGeom prst="rect">
            <a:avLst/>
          </a:prstGeom>
        </p:spPr>
      </p:pic>
      <p:pic>
        <p:nvPicPr>
          <p:cNvPr id="125" name="Imagem 124" descr="Ícone, Círculo&#10;&#10;Descrição gerada automaticamente">
            <a:extLst>
              <a:ext uri="{FF2B5EF4-FFF2-40B4-BE49-F238E27FC236}">
                <a16:creationId xmlns:a16="http://schemas.microsoft.com/office/drawing/2014/main" id="{0CDDF1D1-3A16-FF18-AD28-BB5C1C2415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410" y="5575270"/>
            <a:ext cx="334124" cy="334124"/>
          </a:xfrm>
          <a:prstGeom prst="rect">
            <a:avLst/>
          </a:prstGeom>
        </p:spPr>
      </p:pic>
      <p:pic>
        <p:nvPicPr>
          <p:cNvPr id="126" name="Imagem 125" descr="Forma&#10;&#10;Descrição gerada automaticamente com confiança baixa">
            <a:extLst>
              <a:ext uri="{FF2B5EF4-FFF2-40B4-BE49-F238E27FC236}">
                <a16:creationId xmlns:a16="http://schemas.microsoft.com/office/drawing/2014/main" id="{CEDEA53F-3601-A67A-0854-B9BE7AFE15C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0640" y="5575270"/>
            <a:ext cx="379463" cy="379463"/>
          </a:xfrm>
          <a:prstGeom prst="rect">
            <a:avLst/>
          </a:prstGeom>
        </p:spPr>
      </p:pic>
      <p:pic>
        <p:nvPicPr>
          <p:cNvPr id="127" name="Imagem 126" descr="Ícone, Círculo&#10;&#10;Descrição gerada automaticamente">
            <a:extLst>
              <a:ext uri="{FF2B5EF4-FFF2-40B4-BE49-F238E27FC236}">
                <a16:creationId xmlns:a16="http://schemas.microsoft.com/office/drawing/2014/main" id="{84E10506-BF4D-A666-FAC3-D99D6478ED2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4431" y="5603593"/>
            <a:ext cx="334124" cy="334124"/>
          </a:xfrm>
          <a:prstGeom prst="rect">
            <a:avLst/>
          </a:prstGeom>
        </p:spPr>
      </p:pic>
      <p:sp>
        <p:nvSpPr>
          <p:cNvPr id="131" name="Retângulo 130">
            <a:extLst>
              <a:ext uri="{FF2B5EF4-FFF2-40B4-BE49-F238E27FC236}">
                <a16:creationId xmlns:a16="http://schemas.microsoft.com/office/drawing/2014/main" id="{A9CA477B-D31E-E695-BF2F-FE5CEFFFC7E0}"/>
              </a:ext>
            </a:extLst>
          </p:cNvPr>
          <p:cNvSpPr/>
          <p:nvPr/>
        </p:nvSpPr>
        <p:spPr>
          <a:xfrm>
            <a:off x="6267450" y="4020304"/>
            <a:ext cx="3054350" cy="116233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2" name="Retângulo 131">
            <a:extLst>
              <a:ext uri="{FF2B5EF4-FFF2-40B4-BE49-F238E27FC236}">
                <a16:creationId xmlns:a16="http://schemas.microsoft.com/office/drawing/2014/main" id="{9C6B6C2C-4494-ED67-6ED0-7B0230C8C5F7}"/>
              </a:ext>
            </a:extLst>
          </p:cNvPr>
          <p:cNvSpPr/>
          <p:nvPr/>
        </p:nvSpPr>
        <p:spPr>
          <a:xfrm>
            <a:off x="4942882" y="4029798"/>
            <a:ext cx="1084666" cy="116233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3" name="Retângulo 132">
            <a:extLst>
              <a:ext uri="{FF2B5EF4-FFF2-40B4-BE49-F238E27FC236}">
                <a16:creationId xmlns:a16="http://schemas.microsoft.com/office/drawing/2014/main" id="{41D0ABA5-3EEC-E5D4-79CF-D3527F83914A}"/>
              </a:ext>
            </a:extLst>
          </p:cNvPr>
          <p:cNvSpPr/>
          <p:nvPr/>
        </p:nvSpPr>
        <p:spPr>
          <a:xfrm>
            <a:off x="4942882" y="4156130"/>
            <a:ext cx="536760" cy="10446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4" name="Retângulo 133">
            <a:extLst>
              <a:ext uri="{FF2B5EF4-FFF2-40B4-BE49-F238E27FC236}">
                <a16:creationId xmlns:a16="http://schemas.microsoft.com/office/drawing/2014/main" id="{7D408524-0DE7-13F7-83B6-923E36E20768}"/>
              </a:ext>
            </a:extLst>
          </p:cNvPr>
          <p:cNvSpPr/>
          <p:nvPr/>
        </p:nvSpPr>
        <p:spPr>
          <a:xfrm>
            <a:off x="5481660" y="4150937"/>
            <a:ext cx="536760" cy="10446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6" name="CaixaDeTexto 135">
            <a:extLst>
              <a:ext uri="{FF2B5EF4-FFF2-40B4-BE49-F238E27FC236}">
                <a16:creationId xmlns:a16="http://schemas.microsoft.com/office/drawing/2014/main" id="{F65F6DDD-613C-6CE5-4031-6E33EEFE6DA8}"/>
              </a:ext>
            </a:extLst>
          </p:cNvPr>
          <p:cNvSpPr txBox="1"/>
          <p:nvPr/>
        </p:nvSpPr>
        <p:spPr>
          <a:xfrm>
            <a:off x="12263" y="638051"/>
            <a:ext cx="438997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pt-BR" sz="14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1400" dirty="0"/>
              <a:t>Desenvolver um sistema de monitoramento de revisões de veículos que acompanhe o quilometragem atual e o tempo desde a última revisão realizada na oficina ou concessionária. O sistema irá alertar a concessionária quando estiver próximo o momento de realizar a próxima revisão, facilitando o planejamento e a prestação de serviços aos clientes.</a:t>
            </a:r>
          </a:p>
        </p:txBody>
      </p:sp>
      <p:sp>
        <p:nvSpPr>
          <p:cNvPr id="138" name="Retângulo 137">
            <a:extLst>
              <a:ext uri="{FF2B5EF4-FFF2-40B4-BE49-F238E27FC236}">
                <a16:creationId xmlns:a16="http://schemas.microsoft.com/office/drawing/2014/main" id="{0678C0B5-1BA4-86A0-063B-7A565E774AA0}"/>
              </a:ext>
            </a:extLst>
          </p:cNvPr>
          <p:cNvSpPr/>
          <p:nvPr/>
        </p:nvSpPr>
        <p:spPr>
          <a:xfrm>
            <a:off x="12263" y="18735"/>
            <a:ext cx="8446222" cy="564295"/>
          </a:xfrm>
          <a:prstGeom prst="rect">
            <a:avLst/>
          </a:prstGeom>
          <a:solidFill>
            <a:srgbClr val="D4F9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Objetivos</a:t>
            </a:r>
          </a:p>
        </p:txBody>
      </p:sp>
      <p:pic>
        <p:nvPicPr>
          <p:cNvPr id="139" name="Imagem 138" descr="Desenho de rosto de pessoa visto de perto&#10;&#10;Descrição gerada automaticamente com confiança baixa">
            <a:extLst>
              <a:ext uri="{FF2B5EF4-FFF2-40B4-BE49-F238E27FC236}">
                <a16:creationId xmlns:a16="http://schemas.microsoft.com/office/drawing/2014/main" id="{0BB03F35-8A63-D0FB-19E2-227D0DBD54F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095008" y="1166940"/>
            <a:ext cx="476250" cy="476250"/>
          </a:xfrm>
          <a:prstGeom prst="rect">
            <a:avLst/>
          </a:prstGeom>
        </p:spPr>
      </p:pic>
      <p:sp>
        <p:nvSpPr>
          <p:cNvPr id="141" name="CaixaDeTexto 140">
            <a:extLst>
              <a:ext uri="{FF2B5EF4-FFF2-40B4-BE49-F238E27FC236}">
                <a16:creationId xmlns:a16="http://schemas.microsoft.com/office/drawing/2014/main" id="{67A0A7F9-FFE6-7AC1-9309-C35F2321621D}"/>
              </a:ext>
            </a:extLst>
          </p:cNvPr>
          <p:cNvSpPr txBox="1"/>
          <p:nvPr/>
        </p:nvSpPr>
        <p:spPr>
          <a:xfrm>
            <a:off x="5859765" y="79049"/>
            <a:ext cx="6787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Lean </a:t>
            </a:r>
            <a:r>
              <a:rPr lang="pt-BR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Inception</a:t>
            </a:r>
            <a:r>
              <a:rPr lang="pt-BR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detalhada no Miro, incluindo o MVP Canvas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38059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BFC9106-2BB6-8903-49D8-2AFEBD3C9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51" y="367279"/>
            <a:ext cx="5499100" cy="2658819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2DEFBD0-8F92-AFC1-9184-8752F469C48F}"/>
              </a:ext>
            </a:extLst>
          </p:cNvPr>
          <p:cNvSpPr txBox="1"/>
          <p:nvPr/>
        </p:nvSpPr>
        <p:spPr>
          <a:xfrm>
            <a:off x="5563190" y="26390"/>
            <a:ext cx="11483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LINKS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209F94-33E4-E4A0-C83A-9EEA7AF13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739" y="3060978"/>
            <a:ext cx="482584" cy="725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0104DA7-7300-04C8-86AB-F1C4076FF2A8}"/>
              </a:ext>
            </a:extLst>
          </p:cNvPr>
          <p:cNvSpPr txBox="1"/>
          <p:nvPr/>
        </p:nvSpPr>
        <p:spPr>
          <a:xfrm>
            <a:off x="2156800" y="3926937"/>
            <a:ext cx="114838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hlinkClick r:id="rId4"/>
              </a:rPr>
              <a:t>https://github.com/leandrolima25/App_UserCar_Dealer_ver01.git</a:t>
            </a:r>
            <a:endParaRPr lang="pt-BR" sz="1400" dirty="0"/>
          </a:p>
          <a:p>
            <a:r>
              <a:rPr lang="pt-BR" sz="1400" dirty="0"/>
              <a:t>7</a:t>
            </a:r>
          </a:p>
          <a:p>
            <a:endParaRPr lang="pt-BR" sz="1400" dirty="0"/>
          </a:p>
        </p:txBody>
      </p:sp>
      <p:pic>
        <p:nvPicPr>
          <p:cNvPr id="3076" name="Picture 4" descr="What Is GitHub? Definition, Uses, &amp; Getting Started">
            <a:extLst>
              <a:ext uri="{FF2B5EF4-FFF2-40B4-BE49-F238E27FC236}">
                <a16:creationId xmlns:a16="http://schemas.microsoft.com/office/drawing/2014/main" id="{0446A956-56EC-CEB2-3B97-9C8676D41D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5551" y="3752431"/>
            <a:ext cx="1354826" cy="85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Miro: seu espaço de trabalho – Apps no Google Play">
            <a:extLst>
              <a:ext uri="{FF2B5EF4-FFF2-40B4-BE49-F238E27FC236}">
                <a16:creationId xmlns:a16="http://schemas.microsoft.com/office/drawing/2014/main" id="{53815A63-8143-8638-31F4-17CEB06BCA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739" y="4737739"/>
            <a:ext cx="593191" cy="558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C3BA94B-F845-CBEC-C6DF-C153DD82AF2E}"/>
              </a:ext>
            </a:extLst>
          </p:cNvPr>
          <p:cNvSpPr txBox="1"/>
          <p:nvPr/>
        </p:nvSpPr>
        <p:spPr>
          <a:xfrm>
            <a:off x="2156800" y="4784511"/>
            <a:ext cx="1148380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hlinkClick r:id="rId7"/>
              </a:rPr>
              <a:t>https://miro.com/app/board/uXjVKOiNJ6I=/?share_link_id=953394015042</a:t>
            </a:r>
            <a:endParaRPr lang="pt-BR" sz="1400" dirty="0"/>
          </a:p>
          <a:p>
            <a:endParaRPr lang="pt-BR" sz="1400" dirty="0"/>
          </a:p>
          <a:p>
            <a:endParaRPr lang="pt-BR" sz="14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0BBA3740-F1CC-EE4F-52C4-6625681CB150}"/>
              </a:ext>
            </a:extLst>
          </p:cNvPr>
          <p:cNvSpPr txBox="1"/>
          <p:nvPr/>
        </p:nvSpPr>
        <p:spPr>
          <a:xfrm>
            <a:off x="2156800" y="5544256"/>
            <a:ext cx="99401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hlinkClick r:id="rId8"/>
              </a:rPr>
              <a:t>https://limaciellima.atlassian.net/jira/software/projects/PAU/boards/2?selectedIssue=PAU1&amp;atlOrigin=eyJpIjoiM2YyNjFjNDliMmExNDczOWE4OTg2ODhjN2YzNmQ3ZTMiLCJwIjoiaiJ9</a:t>
            </a:r>
            <a:endParaRPr lang="pt-BR" sz="1200" dirty="0"/>
          </a:p>
          <a:p>
            <a:pPr algn="ctr"/>
            <a:endParaRPr lang="pt-BR" sz="1200" dirty="0"/>
          </a:p>
        </p:txBody>
      </p:sp>
      <p:pic>
        <p:nvPicPr>
          <p:cNvPr id="3080" name="Picture 8" descr="Atlassian jira logo - Ícones Social media e Logos">
            <a:extLst>
              <a:ext uri="{FF2B5EF4-FFF2-40B4-BE49-F238E27FC236}">
                <a16:creationId xmlns:a16="http://schemas.microsoft.com/office/drawing/2014/main" id="{D36CF6F7-06CB-AC26-DEAB-4AA53393F7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6058" y="5444885"/>
            <a:ext cx="707712" cy="654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3CD2D3FB-DBB6-CA71-4DE1-DE4BDDBEAF8D}"/>
              </a:ext>
            </a:extLst>
          </p:cNvPr>
          <p:cNvSpPr txBox="1"/>
          <p:nvPr/>
        </p:nvSpPr>
        <p:spPr>
          <a:xfrm>
            <a:off x="2284511" y="3183596"/>
            <a:ext cx="98124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i="1" dirty="0">
                <a:solidFill>
                  <a:srgbClr val="000000"/>
                </a:solidFill>
                <a:effectLst/>
                <a:latin typeface="Lato" panose="020F0502020204030203" pitchFamily="34" charset="0"/>
                <a:hlinkClick r:id="rId10"/>
              </a:rPr>
              <a:t>https://www.figma.com/file/dvUUJmBGz7Teol1Lxo5Ioh/UserCar?type=design&amp;node-id=14%3A3&amp;mode=design&amp;t=hmIZnH6rqJjXt9cM-1</a:t>
            </a:r>
            <a:endParaRPr lang="pt-BR" sz="1400" b="0" i="1" dirty="0">
              <a:solidFill>
                <a:srgbClr val="000000"/>
              </a:solidFill>
              <a:effectLst/>
              <a:latin typeface="Lato" panose="020F0502020204030203" pitchFamily="34" charset="0"/>
            </a:endParaRPr>
          </a:p>
          <a:p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21395464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640DCB3-3BD8-C0E0-1EF0-C6C1A20949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7245"/>
            <a:ext cx="6564992" cy="524964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8D06963-E02C-B2CE-E211-06495CB0E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855" y="1996027"/>
            <a:ext cx="5400130" cy="4217939"/>
          </a:xfrm>
          <a:prstGeom prst="rect">
            <a:avLst/>
          </a:prstGeom>
        </p:spPr>
      </p:pic>
      <p:pic>
        <p:nvPicPr>
          <p:cNvPr id="13" name="Gráfico 12" descr="Seta: curva ligeira com preenchimento sólido">
            <a:extLst>
              <a:ext uri="{FF2B5EF4-FFF2-40B4-BE49-F238E27FC236}">
                <a16:creationId xmlns:a16="http://schemas.microsoft.com/office/drawing/2014/main" id="{4C81BF11-15FA-05F6-037C-C66460CC9C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824286">
            <a:off x="5131864" y="3489294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F4850224-371E-FE88-D04D-3318C71FFB4F}"/>
              </a:ext>
            </a:extLst>
          </p:cNvPr>
          <p:cNvSpPr txBox="1"/>
          <p:nvPr/>
        </p:nvSpPr>
        <p:spPr>
          <a:xfrm>
            <a:off x="5859765" y="79049"/>
            <a:ext cx="6787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Lean </a:t>
            </a:r>
            <a:r>
              <a:rPr lang="pt-BR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Inception</a:t>
            </a:r>
            <a:r>
              <a:rPr lang="pt-BR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detalhada no Miro, incluindo o MVP Canvas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7860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C982FD0-4EB9-1022-07B2-36FC082477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4" y="45305"/>
            <a:ext cx="6070169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CFB36FC-61D2-F75F-9377-4A41624F50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792" y="613901"/>
            <a:ext cx="4972655" cy="5630197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5AD3C82C-A813-9815-0288-93D9227A3EAB}"/>
              </a:ext>
            </a:extLst>
          </p:cNvPr>
          <p:cNvSpPr/>
          <p:nvPr/>
        </p:nvSpPr>
        <p:spPr>
          <a:xfrm>
            <a:off x="1343436" y="2197100"/>
            <a:ext cx="3495264" cy="434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4" name="Gráfico 13" descr="Seta: curva ligeira com preenchimento sólido">
            <a:extLst>
              <a:ext uri="{FF2B5EF4-FFF2-40B4-BE49-F238E27FC236}">
                <a16:creationId xmlns:a16="http://schemas.microsoft.com/office/drawing/2014/main" id="{682E5515-5412-5935-1330-87D72BC240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020977">
            <a:off x="5345801" y="3629613"/>
            <a:ext cx="914400" cy="914400"/>
          </a:xfrm>
          <a:prstGeom prst="rect">
            <a:avLst/>
          </a:prstGeom>
        </p:spPr>
      </p:pic>
      <p:sp>
        <p:nvSpPr>
          <p:cNvPr id="15" name="CaixaDeTexto 14">
            <a:extLst>
              <a:ext uri="{FF2B5EF4-FFF2-40B4-BE49-F238E27FC236}">
                <a16:creationId xmlns:a16="http://schemas.microsoft.com/office/drawing/2014/main" id="{9ED9950B-2490-DA94-BC24-ACF4E647CE68}"/>
              </a:ext>
            </a:extLst>
          </p:cNvPr>
          <p:cNvSpPr txBox="1"/>
          <p:nvPr/>
        </p:nvSpPr>
        <p:spPr>
          <a:xfrm>
            <a:off x="5859765" y="79049"/>
            <a:ext cx="6787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Lean </a:t>
            </a:r>
            <a:r>
              <a:rPr lang="pt-BR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Inception</a:t>
            </a:r>
            <a:r>
              <a:rPr lang="pt-BR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detalhada no Miro, incluindo o MVP Canvas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88505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481134E0-0C0D-797B-6EE3-9469B18F43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293" y="489805"/>
            <a:ext cx="4316091" cy="612689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2B6BCC8-AD1B-7C41-36C3-711A65F0BD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31" y="90609"/>
            <a:ext cx="6070169" cy="6767390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83A9CE9F-2937-2D9B-8732-E90C9BABF4C4}"/>
              </a:ext>
            </a:extLst>
          </p:cNvPr>
          <p:cNvSpPr/>
          <p:nvPr/>
        </p:nvSpPr>
        <p:spPr>
          <a:xfrm>
            <a:off x="508001" y="2197100"/>
            <a:ext cx="5484226" cy="434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Gráfico 9" descr="Seta: curva ligeira com preenchimento sólido">
            <a:extLst>
              <a:ext uri="{FF2B5EF4-FFF2-40B4-BE49-F238E27FC236}">
                <a16:creationId xmlns:a16="http://schemas.microsoft.com/office/drawing/2014/main" id="{CBBB22A3-E175-F092-690A-4CB85B2DEE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020977">
            <a:off x="6209585" y="3584307"/>
            <a:ext cx="914400" cy="914400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53DE039-CE2F-BC45-E89B-62C4798677C0}"/>
              </a:ext>
            </a:extLst>
          </p:cNvPr>
          <p:cNvSpPr txBox="1"/>
          <p:nvPr/>
        </p:nvSpPr>
        <p:spPr>
          <a:xfrm>
            <a:off x="5859765" y="79049"/>
            <a:ext cx="6787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Lean </a:t>
            </a:r>
            <a:r>
              <a:rPr lang="pt-BR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Inception</a:t>
            </a:r>
            <a:r>
              <a:rPr lang="pt-BR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detalhada no Miro, incluindo o MVP Canvas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68880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AB62208-7826-F001-4A53-FB2116E715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7372746" cy="6858000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73162C37-8E9E-20E5-64B1-E9409D94D6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8747" y="1182221"/>
            <a:ext cx="3832094" cy="5445282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810DD160-FF56-BA39-9A9F-FCAA8CE06D25}"/>
              </a:ext>
            </a:extLst>
          </p:cNvPr>
          <p:cNvSpPr/>
          <p:nvPr/>
        </p:nvSpPr>
        <p:spPr>
          <a:xfrm>
            <a:off x="2315893" y="2525485"/>
            <a:ext cx="3495264" cy="42872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Gráfico 12" descr="Seta: curva ligeira com preenchimento sólido">
            <a:extLst>
              <a:ext uri="{FF2B5EF4-FFF2-40B4-BE49-F238E27FC236}">
                <a16:creationId xmlns:a16="http://schemas.microsoft.com/office/drawing/2014/main" id="{255FB400-28C0-7FA3-54A5-4808AA51B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020977">
            <a:off x="6209585" y="3584307"/>
            <a:ext cx="914400" cy="91440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EFC1EC39-6468-3A26-2E96-FF9329194FCC}"/>
              </a:ext>
            </a:extLst>
          </p:cNvPr>
          <p:cNvSpPr txBox="1"/>
          <p:nvPr/>
        </p:nvSpPr>
        <p:spPr>
          <a:xfrm>
            <a:off x="5859765" y="79049"/>
            <a:ext cx="6787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Lean </a:t>
            </a:r>
            <a:r>
              <a:rPr lang="pt-BR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Inception</a:t>
            </a:r>
            <a:r>
              <a:rPr lang="pt-BR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detalhada no Miro, incluindo o MVP Canvas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651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Imagem 18">
            <a:extLst>
              <a:ext uri="{FF2B5EF4-FFF2-40B4-BE49-F238E27FC236}">
                <a16:creationId xmlns:a16="http://schemas.microsoft.com/office/drawing/2014/main" id="{8F850628-25FA-1CA7-1B1C-605F6BAB4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6167535" cy="685800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FBC5A28A-18C6-1908-387B-E45570E07BF3}"/>
              </a:ext>
            </a:extLst>
          </p:cNvPr>
          <p:cNvSpPr txBox="1"/>
          <p:nvPr/>
        </p:nvSpPr>
        <p:spPr>
          <a:xfrm>
            <a:off x="5859765" y="79049"/>
            <a:ext cx="6787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Lean </a:t>
            </a:r>
            <a:r>
              <a:rPr lang="pt-BR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Inception</a:t>
            </a:r>
            <a:r>
              <a:rPr lang="pt-BR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detalhada no Miro, incluindo o MVP Canvas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51638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DD9B2C1-BE93-025A-C930-A456A9CC7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34" y="45305"/>
            <a:ext cx="6059911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B22F6AC8-B3CC-5A36-0B56-02588ED809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277" y="354503"/>
            <a:ext cx="5791762" cy="6458192"/>
          </a:xfrm>
          <a:prstGeom prst="rect">
            <a:avLst/>
          </a:prstGeom>
        </p:spPr>
      </p:pic>
      <p:pic>
        <p:nvPicPr>
          <p:cNvPr id="13" name="Gráfico 12" descr="Seta: curva ligeira com preenchimento sólido">
            <a:extLst>
              <a:ext uri="{FF2B5EF4-FFF2-40B4-BE49-F238E27FC236}">
                <a16:creationId xmlns:a16="http://schemas.microsoft.com/office/drawing/2014/main" id="{255FB400-28C0-7FA3-54A5-4808AA51B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020977">
            <a:off x="5848445" y="3470007"/>
            <a:ext cx="914400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6DAD8F08-722C-D843-C42A-31B4FB6B6C9D}"/>
              </a:ext>
            </a:extLst>
          </p:cNvPr>
          <p:cNvSpPr txBox="1"/>
          <p:nvPr/>
        </p:nvSpPr>
        <p:spPr>
          <a:xfrm>
            <a:off x="5859765" y="79049"/>
            <a:ext cx="6787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Lean </a:t>
            </a:r>
            <a:r>
              <a:rPr lang="pt-BR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Inception</a:t>
            </a:r>
            <a:r>
              <a:rPr lang="pt-BR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detalhada no Miro, incluindo o MVP Canvas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3550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angle 47">
            <a:extLst>
              <a:ext uri="{FF2B5EF4-FFF2-40B4-BE49-F238E27FC236}">
                <a16:creationId xmlns:a16="http://schemas.microsoft.com/office/drawing/2014/main" id="{86FF76B9-219D-4469-AF87-0236D29032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DB88BD78-87E1-424D-B479-C37D8E41B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964637" y="2358"/>
            <a:ext cx="1876653" cy="1766008"/>
            <a:chOff x="-648769" y="2358"/>
            <a:chExt cx="1876653" cy="1766008"/>
          </a:xfrm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C05EB894-9410-4B20-95E4-7A25101AB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-415188" y="-231223"/>
              <a:ext cx="1409491" cy="1876653"/>
            </a:xfrm>
            <a:custGeom>
              <a:avLst/>
              <a:gdLst>
                <a:gd name="connsiteX0" fmla="*/ 0 w 1409491"/>
                <a:gd name="connsiteY0" fmla="*/ 643075 h 1876653"/>
                <a:gd name="connsiteX1" fmla="*/ 643075 w 1409491"/>
                <a:gd name="connsiteY1" fmla="*/ 0 h 1876653"/>
                <a:gd name="connsiteX2" fmla="*/ 1409491 w 1409491"/>
                <a:gd name="connsiteY2" fmla="*/ 0 h 1876653"/>
                <a:gd name="connsiteX3" fmla="*/ 1409491 w 1409491"/>
                <a:gd name="connsiteY3" fmla="*/ 1876653 h 1876653"/>
                <a:gd name="connsiteX4" fmla="*/ 1233578 w 1409491"/>
                <a:gd name="connsiteY4" fmla="*/ 1876653 h 18766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491" h="1876653">
                  <a:moveTo>
                    <a:pt x="0" y="643075"/>
                  </a:moveTo>
                  <a:lnTo>
                    <a:pt x="643075" y="0"/>
                  </a:lnTo>
                  <a:lnTo>
                    <a:pt x="1409491" y="0"/>
                  </a:lnTo>
                  <a:lnTo>
                    <a:pt x="1409491" y="1876653"/>
                  </a:lnTo>
                  <a:lnTo>
                    <a:pt x="1233578" y="1876653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66E38B6-B050-4340-8E8F-3A971DADC0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301285" y="128278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4" name="Rectangle 53">
            <a:extLst>
              <a:ext uri="{FF2B5EF4-FFF2-40B4-BE49-F238E27FC236}">
                <a16:creationId xmlns:a16="http://schemas.microsoft.com/office/drawing/2014/main" id="{2E80C965-DB6D-4F81-9E9E-B027384D0B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37196" y="6033666"/>
            <a:ext cx="645368" cy="645368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Isosceles Triangle 55">
            <a:extLst>
              <a:ext uri="{FF2B5EF4-FFF2-40B4-BE49-F238E27FC236}">
                <a16:creationId xmlns:a16="http://schemas.microsoft.com/office/drawing/2014/main" id="{633C5E46-DAC5-4661-9C87-22B08E2A5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43436" y="5721108"/>
            <a:ext cx="2261965" cy="1136891"/>
          </a:xfrm>
          <a:prstGeom prst="triangle">
            <a:avLst>
              <a:gd name="adj" fmla="val 50000"/>
            </a:avLst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B0A72EC-A029-A0A1-1D73-692164450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5305"/>
            <a:ext cx="6071320" cy="685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09A54AE-3C79-EE78-A8DA-A34193D7B5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853" y="1298009"/>
            <a:ext cx="6038147" cy="3505464"/>
          </a:xfrm>
          <a:prstGeom prst="rect">
            <a:avLst/>
          </a:prstGeom>
        </p:spPr>
      </p:pic>
      <p:pic>
        <p:nvPicPr>
          <p:cNvPr id="13" name="Gráfico 12" descr="Seta: curva ligeira com preenchimento sólido">
            <a:extLst>
              <a:ext uri="{FF2B5EF4-FFF2-40B4-BE49-F238E27FC236}">
                <a16:creationId xmlns:a16="http://schemas.microsoft.com/office/drawing/2014/main" id="{255FB400-28C0-7FA3-54A5-4808AA51B4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0020977">
            <a:off x="5206364" y="3206049"/>
            <a:ext cx="914400" cy="914400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C2BE7067-FB1C-4355-DB4C-1B02FE100BA5}"/>
              </a:ext>
            </a:extLst>
          </p:cNvPr>
          <p:cNvSpPr txBox="1"/>
          <p:nvPr/>
        </p:nvSpPr>
        <p:spPr>
          <a:xfrm>
            <a:off x="5859765" y="79049"/>
            <a:ext cx="6787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Lean </a:t>
            </a:r>
            <a:r>
              <a:rPr lang="pt-BR" b="0" dirty="0" err="1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Inception</a:t>
            </a:r>
            <a:r>
              <a:rPr lang="pt-BR" b="0" dirty="0">
                <a:solidFill>
                  <a:srgbClr val="000000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detalhada no Miro, incluindo o MVP Canvas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201213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b97ea58d-47e6-47cc-9ab7-39ab03def869}" enabled="1" method="Standard" siteId="{505cca53-5750-4134-9501-8d52d5df3cd1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369</Words>
  <Application>Microsoft Office PowerPoint</Application>
  <PresentationFormat>Widescreen</PresentationFormat>
  <Paragraphs>37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5" baseType="lpstr">
      <vt:lpstr>Arial</vt:lpstr>
      <vt:lpstr>Calibri</vt:lpstr>
      <vt:lpstr>Calibri Light</vt:lpstr>
      <vt:lpstr>Lato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Lima, Leandro (154) (EXT)</dc:creator>
  <cp:lastModifiedBy>Lima, Leandro (154) (EXT)</cp:lastModifiedBy>
  <cp:revision>17</cp:revision>
  <dcterms:created xsi:type="dcterms:W3CDTF">2024-04-26T15:13:55Z</dcterms:created>
  <dcterms:modified xsi:type="dcterms:W3CDTF">2024-04-27T01:30:15Z</dcterms:modified>
</cp:coreProperties>
</file>